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0" r:id="rId3"/>
    <p:sldId id="405" r:id="rId4"/>
    <p:sldId id="406" r:id="rId5"/>
    <p:sldId id="408" r:id="rId6"/>
    <p:sldId id="407" r:id="rId7"/>
    <p:sldId id="409" r:id="rId8"/>
    <p:sldId id="410" r:id="rId9"/>
    <p:sldId id="411" r:id="rId10"/>
    <p:sldId id="412" r:id="rId11"/>
    <p:sldId id="414" r:id="rId12"/>
    <p:sldId id="413" r:id="rId13"/>
    <p:sldId id="415" r:id="rId14"/>
    <p:sldId id="416" r:id="rId15"/>
    <p:sldId id="417" r:id="rId16"/>
    <p:sldId id="418" r:id="rId17"/>
    <p:sldId id="419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217"/>
    <a:srgbClr val="E51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2" autoAdjust="0"/>
    <p:restoredTop sz="94622" autoAdjust="0"/>
  </p:normalViewPr>
  <p:slideViewPr>
    <p:cSldViewPr snapToGrid="0" snapToObjects="1">
      <p:cViewPr varScale="1">
        <p:scale>
          <a:sx n="68" d="100"/>
          <a:sy n="68" d="100"/>
        </p:scale>
        <p:origin x="1038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0CFBA-E990-492A-B8EC-42DA37F7FF05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7A09E-C52E-410D-936A-2FD2AB36F7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547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3A1DF-988C-DD47-A2FC-66E8BC3ADC5C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6F525-BAAF-C84F-B813-5FFD2F2D0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646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313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8980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9579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0714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066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361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8262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390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059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851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413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7219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6512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654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1570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472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60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5060" y="31659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4350" y="3686175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2CD3EFA3-E8FF-4777-8F73-3A0ED7F42E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19601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94384EF9-9F88-3F44-960E-23228F2B7B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16800" y="1"/>
            <a:ext cx="46752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1D4AD5-11DD-4E82-960B-C503F0BDD1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A0D0365B-6FD1-4482-BC3D-ADA165317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E0957A65-0BA6-4042-A566-FBBCD4E11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D769B9D2-9F94-480A-B9CA-79C5B8EC80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151385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28CAF223-2313-4CD7-91B6-501139C3D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960D71C8-8756-424E-9251-B869DC4BD8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1" y="2295927"/>
            <a:ext cx="8661274" cy="1816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985EDE45-596F-455F-8CFD-3A4E05286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1946038"/>
            <a:ext cx="6010507" cy="319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11742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B8881B08-C114-41E0-A225-495C930B2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1200" y="1"/>
            <a:ext cx="80808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7" name="Espaço Reservado para Texto 20">
            <a:extLst>
              <a:ext uri="{FF2B5EF4-FFF2-40B4-BE49-F238E27FC236}">
                <a16:creationId xmlns:a16="http://schemas.microsoft.com/office/drawing/2014/main" id="{D162C169-6ADC-4BE6-8F66-076EE57B47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973741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4C29C-77FC-4A9B-89A4-F058AC1802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5189" y="2063631"/>
            <a:ext cx="3040877" cy="100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851C657-C4B4-42FD-80F9-BE66B0D5DD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9" y="3429000"/>
            <a:ext cx="2981286" cy="1173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At vero </a:t>
            </a:r>
            <a:r>
              <a:rPr lang="pt-BR" dirty="0" err="1"/>
              <a:t>eos</a:t>
            </a:r>
            <a:r>
              <a:rPr lang="pt-BR" dirty="0"/>
              <a:t> et </a:t>
            </a:r>
            <a:r>
              <a:rPr lang="pt-BR" dirty="0" err="1"/>
              <a:t>accus</a:t>
            </a:r>
            <a:r>
              <a:rPr lang="pt-BR" dirty="0"/>
              <a:t> </a:t>
            </a:r>
            <a:r>
              <a:rPr lang="pt-BR" dirty="0" err="1"/>
              <a:t>amus</a:t>
            </a:r>
            <a:r>
              <a:rPr lang="pt-BR" dirty="0"/>
              <a:t> et </a:t>
            </a:r>
            <a:r>
              <a:rPr lang="pt-BR" dirty="0" err="1"/>
              <a:t>iusto</a:t>
            </a:r>
            <a:r>
              <a:rPr lang="pt-BR" dirty="0"/>
              <a:t> </a:t>
            </a:r>
            <a:r>
              <a:rPr lang="pt-BR" dirty="0" err="1"/>
              <a:t>djanl</a:t>
            </a:r>
            <a:r>
              <a:rPr lang="pt-BR" dirty="0"/>
              <a:t> </a:t>
            </a:r>
            <a:r>
              <a:rPr lang="pt-BR" dirty="0" err="1"/>
              <a:t>kdepoe</a:t>
            </a:r>
            <a:r>
              <a:rPr lang="pt-BR" dirty="0"/>
              <a:t> p </a:t>
            </a:r>
            <a:r>
              <a:rPr lang="pt-BR" dirty="0" err="1"/>
              <a:t>kdpe</a:t>
            </a:r>
            <a:r>
              <a:rPr lang="pt-BR" dirty="0"/>
              <a:t> </a:t>
            </a:r>
            <a:r>
              <a:rPr lang="pt-BR" dirty="0" err="1"/>
              <a:t>poe</a:t>
            </a:r>
            <a:r>
              <a:rPr lang="pt-BR" dirty="0"/>
              <a:t> </a:t>
            </a:r>
            <a:r>
              <a:rPr lang="pt-BR" dirty="0" err="1"/>
              <a:t>dekpepd</a:t>
            </a:r>
            <a:r>
              <a:rPr lang="pt-BR" dirty="0"/>
              <a:t> </a:t>
            </a:r>
            <a:r>
              <a:rPr lang="pt-BR" dirty="0" err="1"/>
              <a:t>dkep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ACA8FCE-2A40-4A5E-8EDF-17CAC0C73E61}"/>
              </a:ext>
            </a:extLst>
          </p:cNvPr>
          <p:cNvSpPr/>
          <p:nvPr userDrawn="1"/>
        </p:nvSpPr>
        <p:spPr>
          <a:xfrm>
            <a:off x="4111200" y="0"/>
            <a:ext cx="8080800" cy="685800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46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292629F-8599-4F92-A11D-198792AE7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54495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D6232B5F-98D9-4309-9DC0-CCF0ABEE9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1C1E4346-AF9D-4723-AC91-8D1439E715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729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520EFA0-1772-403D-A062-E6DD5F2BB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FA5671-E4C1-4C02-9619-5D3BBC96BA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08148B9-3BB7-4F2F-B353-8B1E8ACDC3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54008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05065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B078085-CFB3-474A-8AB2-6057F1667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9200" y="892800"/>
            <a:ext cx="3247200" cy="50832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Texto 20">
            <a:extLst>
              <a:ext uri="{FF2B5EF4-FFF2-40B4-BE49-F238E27FC236}">
                <a16:creationId xmlns:a16="http://schemas.microsoft.com/office/drawing/2014/main" id="{2EA6C8C7-5399-4A1E-86C0-1D1FD1BFB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00C13B46-ABB9-4116-865F-2BE6FE1A4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98DB5B05-5EC5-4378-B425-3F331258D7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2225EEEF-C35B-4BE1-9090-F3515CBF38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34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27491348-2904-4E3C-976D-C9D70E984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941022-81D3-45E0-90AF-0C893CAC7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4" name="Espaço Reservado para Texto 20">
            <a:extLst>
              <a:ext uri="{FF2B5EF4-FFF2-40B4-BE49-F238E27FC236}">
                <a16:creationId xmlns:a16="http://schemas.microsoft.com/office/drawing/2014/main" id="{E170FF94-C7C6-416D-A6D7-0E6AAF9DB8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08495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36D416-E3A3-4C43-A714-47FF94D554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6" name="Espaço Reservado para Texto 16">
            <a:extLst>
              <a:ext uri="{FF2B5EF4-FFF2-40B4-BE49-F238E27FC236}">
                <a16:creationId xmlns:a16="http://schemas.microsoft.com/office/drawing/2014/main" id="{74F99CB3-0673-4FF3-9B85-3B8440FFC6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9885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D4967DCA-7669-49F9-A658-8E70FD099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2800" y="1713600"/>
            <a:ext cx="6105600" cy="34488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26989E0A-3159-456E-8FF7-4A7FA0348C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D14B1311-0417-45F1-9983-D3ECF2644E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09462" y="2833431"/>
            <a:ext cx="3607643" cy="8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34CD557F-3E3F-43FE-AAD8-486BF7897E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9462" y="3955431"/>
            <a:ext cx="3496729" cy="262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0817470E-A528-433B-BD72-A4E57D729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8888" y="4235210"/>
            <a:ext cx="3608217" cy="942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 err="1">
                <a:latin typeface="Montserrat" panose="00000500000000000000" pitchFamily="2" charset="0"/>
              </a:rPr>
              <a:t>Mondwd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jqwod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dsoa</a:t>
            </a:r>
            <a:r>
              <a:rPr lang="pt-BR" dirty="0">
                <a:latin typeface="Montserrat" panose="00000500000000000000" pitchFamily="2" charset="0"/>
              </a:rPr>
              <a:t> os </a:t>
            </a:r>
            <a:r>
              <a:rPr lang="pt-BR" dirty="0" err="1">
                <a:latin typeface="Montserrat" panose="00000500000000000000" pitchFamily="2" charset="0"/>
              </a:rPr>
              <a:t>wdwo</a:t>
            </a:r>
            <a:r>
              <a:rPr lang="pt-BR" dirty="0">
                <a:latin typeface="Montserrat" panose="00000500000000000000" pitchFamily="2" charset="0"/>
              </a:rPr>
              <a:t> das </a:t>
            </a:r>
            <a:r>
              <a:rPr lang="pt-BR" dirty="0" err="1">
                <a:latin typeface="Montserrat" panose="00000500000000000000" pitchFamily="2" charset="0"/>
              </a:rPr>
              <a:t>oswo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szoas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osaowo</a:t>
            </a:r>
            <a:r>
              <a:rPr lang="pt-BR" dirty="0">
                <a:latin typeface="Montserrat" panose="00000500000000000000" pitchFamily="2" charset="0"/>
              </a:rPr>
              <a:t> soas </a:t>
            </a:r>
            <a:r>
              <a:rPr lang="pt-BR" dirty="0" err="1">
                <a:latin typeface="Montserrat" panose="00000500000000000000" pitchFamily="2" charset="0"/>
              </a:rPr>
              <a:t>dsaso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owq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2155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9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>
          <a:xfrm rot="16200000">
            <a:off x="-625129" y="3107257"/>
            <a:ext cx="2227127" cy="224055"/>
          </a:xfrm>
        </p:spPr>
        <p:txBody>
          <a:bodyPr/>
          <a:lstStyle/>
          <a:p>
            <a:r>
              <a:rPr lang="pt-BR" dirty="0"/>
              <a:t>FEVEREIRO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1600533" y="221398"/>
            <a:ext cx="8496300" cy="749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pt-BR" altLang="pt-BR" b="1" dirty="0"/>
              <a:t>OFICINA DE IOT SENAI ROBERTO MANGE</a:t>
            </a:r>
            <a:endParaRPr lang="pt-BR" altLang="pt-BR" b="1" u="sng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81595E-EC96-4721-9EC2-27EC32D9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62" y="1195754"/>
            <a:ext cx="9496371" cy="566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76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745588" y="221397"/>
            <a:ext cx="11070005" cy="651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 Etapa 2: Criando a página HTML!</a:t>
            </a:r>
          </a:p>
          <a:p>
            <a:pPr marL="0" indent="0">
              <a:buNone/>
            </a:pPr>
            <a:r>
              <a:rPr lang="pt-BR" dirty="0"/>
              <a:t>      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6788192-EE74-499A-9FBD-CB71D2C4A29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45587" y="1049046"/>
            <a:ext cx="10016198" cy="4817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    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750E3E-E220-4B3B-B5F6-3FB886B0327F}"/>
              </a:ext>
            </a:extLst>
          </p:cNvPr>
          <p:cNvSpPr/>
          <p:nvPr/>
        </p:nvSpPr>
        <p:spPr>
          <a:xfrm>
            <a:off x="6321083" y="5866227"/>
            <a:ext cx="2105465" cy="40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Texto 4">
            <a:extLst>
              <a:ext uri="{FF2B5EF4-FFF2-40B4-BE49-F238E27FC236}">
                <a16:creationId xmlns:a16="http://schemas.microsoft.com/office/drawing/2014/main" id="{CBCA980F-0F72-48F4-B37B-D9A9DF964400}"/>
              </a:ext>
            </a:extLst>
          </p:cNvPr>
          <p:cNvSpPr txBox="1">
            <a:spLocks/>
          </p:cNvSpPr>
          <p:nvPr/>
        </p:nvSpPr>
        <p:spPr>
          <a:xfrm rot="16200000">
            <a:off x="-625129" y="3107257"/>
            <a:ext cx="2227127" cy="224055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FEVEREIRO DE 2022</a:t>
            </a:r>
          </a:p>
          <a:p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F1BEA8-91AC-477F-B469-EC079DBFEA90}"/>
              </a:ext>
            </a:extLst>
          </p:cNvPr>
          <p:cNvGrpSpPr/>
          <p:nvPr/>
        </p:nvGrpSpPr>
        <p:grpSpPr>
          <a:xfrm>
            <a:off x="746065" y="1244605"/>
            <a:ext cx="5318298" cy="3949358"/>
            <a:chOff x="1002785" y="1244605"/>
            <a:chExt cx="5318298" cy="394935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6C2A6DA8-A67B-4CD6-A779-B88BEFD54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785" y="1244605"/>
              <a:ext cx="5318298" cy="39493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A9A7E11F-4585-424D-865C-C0A8B636D796}"/>
                </a:ext>
              </a:extLst>
            </p:cNvPr>
            <p:cNvSpPr/>
            <p:nvPr/>
          </p:nvSpPr>
          <p:spPr>
            <a:xfrm>
              <a:off x="1002785" y="1244605"/>
              <a:ext cx="5318298" cy="394935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C3D00A40-1DDB-4E18-9E72-B4C92C069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590" y="1623964"/>
            <a:ext cx="5751230" cy="319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5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745588" y="221397"/>
            <a:ext cx="11070005" cy="651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 Etapa 2: Criando a página HTML!</a:t>
            </a:r>
          </a:p>
          <a:p>
            <a:pPr marL="0" indent="0">
              <a:buNone/>
            </a:pPr>
            <a:r>
              <a:rPr lang="pt-BR" dirty="0"/>
              <a:t>      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6788192-EE74-499A-9FBD-CB71D2C4A29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45587" y="1049046"/>
            <a:ext cx="10016198" cy="4817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    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750E3E-E220-4B3B-B5F6-3FB886B0327F}"/>
              </a:ext>
            </a:extLst>
          </p:cNvPr>
          <p:cNvSpPr/>
          <p:nvPr/>
        </p:nvSpPr>
        <p:spPr>
          <a:xfrm>
            <a:off x="6321083" y="5866227"/>
            <a:ext cx="2105465" cy="40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Texto 4">
            <a:extLst>
              <a:ext uri="{FF2B5EF4-FFF2-40B4-BE49-F238E27FC236}">
                <a16:creationId xmlns:a16="http://schemas.microsoft.com/office/drawing/2014/main" id="{CBCA980F-0F72-48F4-B37B-D9A9DF964400}"/>
              </a:ext>
            </a:extLst>
          </p:cNvPr>
          <p:cNvSpPr txBox="1">
            <a:spLocks/>
          </p:cNvSpPr>
          <p:nvPr/>
        </p:nvSpPr>
        <p:spPr>
          <a:xfrm rot="16200000">
            <a:off x="-625129" y="3107257"/>
            <a:ext cx="2227127" cy="224055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FEVEREIRO DE 2022</a:t>
            </a:r>
          </a:p>
          <a:p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F1BEA8-91AC-477F-B469-EC079DBFEA90}"/>
              </a:ext>
            </a:extLst>
          </p:cNvPr>
          <p:cNvGrpSpPr/>
          <p:nvPr/>
        </p:nvGrpSpPr>
        <p:grpSpPr>
          <a:xfrm>
            <a:off x="746065" y="1244605"/>
            <a:ext cx="5318298" cy="3949358"/>
            <a:chOff x="1002785" y="1244605"/>
            <a:chExt cx="5318298" cy="3949358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6C2A6DA8-A67B-4CD6-A779-B88BEFD54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785" y="1244605"/>
              <a:ext cx="5318298" cy="39493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A9A7E11F-4585-424D-865C-C0A8B636D796}"/>
                </a:ext>
              </a:extLst>
            </p:cNvPr>
            <p:cNvSpPr/>
            <p:nvPr/>
          </p:nvSpPr>
          <p:spPr>
            <a:xfrm>
              <a:off x="1002785" y="1244605"/>
              <a:ext cx="5318298" cy="394935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12C620E-5394-4333-A9DC-CA964A8A3D11}"/>
              </a:ext>
            </a:extLst>
          </p:cNvPr>
          <p:cNvSpPr txBox="1"/>
          <p:nvPr/>
        </p:nvSpPr>
        <p:spPr>
          <a:xfrm>
            <a:off x="6321083" y="756658"/>
            <a:ext cx="444070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O que faremos juntos?</a:t>
            </a:r>
          </a:p>
          <a:p>
            <a:pPr marL="514350" indent="-514350">
              <a:buAutoNum type="arabicParenR"/>
            </a:pPr>
            <a:r>
              <a:rPr lang="pt-BR" sz="3200" dirty="0"/>
              <a:t>Doctype e html tag;</a:t>
            </a:r>
          </a:p>
          <a:p>
            <a:pPr marL="514350" indent="-514350">
              <a:buAutoNum type="arabicParenR"/>
            </a:pPr>
            <a:r>
              <a:rPr lang="pt-BR" sz="3200" dirty="0"/>
              <a:t>Head html (meta, title e add style)</a:t>
            </a:r>
          </a:p>
          <a:p>
            <a:pPr marL="514350" indent="-514350">
              <a:buAutoNum type="arabicParenR"/>
            </a:pPr>
            <a:r>
              <a:rPr lang="pt-BR" sz="3200" dirty="0"/>
              <a:t>Body html com os inputs e  buttons</a:t>
            </a:r>
          </a:p>
          <a:p>
            <a:pPr marL="514350" indent="-514350">
              <a:buAutoNum type="arabicParenR"/>
            </a:pPr>
            <a:r>
              <a:rPr lang="pt-BR" sz="3200" dirty="0"/>
              <a:t>Add script tag</a:t>
            </a: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01974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745588" y="221397"/>
            <a:ext cx="11070005" cy="651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 Etapa 3: Criando o algoritmo do microcontrolador!</a:t>
            </a:r>
          </a:p>
          <a:p>
            <a:pPr marL="0" indent="0">
              <a:buNone/>
            </a:pPr>
            <a:r>
              <a:rPr lang="pt-BR" dirty="0"/>
              <a:t>      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6788192-EE74-499A-9FBD-CB71D2C4A29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45587" y="1049046"/>
            <a:ext cx="10016198" cy="4817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    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750E3E-E220-4B3B-B5F6-3FB886B0327F}"/>
              </a:ext>
            </a:extLst>
          </p:cNvPr>
          <p:cNvSpPr/>
          <p:nvPr/>
        </p:nvSpPr>
        <p:spPr>
          <a:xfrm>
            <a:off x="6321083" y="5866227"/>
            <a:ext cx="2105465" cy="40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Texto 4">
            <a:extLst>
              <a:ext uri="{FF2B5EF4-FFF2-40B4-BE49-F238E27FC236}">
                <a16:creationId xmlns:a16="http://schemas.microsoft.com/office/drawing/2014/main" id="{CBCA980F-0F72-48F4-B37B-D9A9DF964400}"/>
              </a:ext>
            </a:extLst>
          </p:cNvPr>
          <p:cNvSpPr txBox="1">
            <a:spLocks/>
          </p:cNvSpPr>
          <p:nvPr/>
        </p:nvSpPr>
        <p:spPr>
          <a:xfrm rot="16200000">
            <a:off x="-625129" y="3107257"/>
            <a:ext cx="2227127" cy="224055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FEVEREIRO DE 2022</a:t>
            </a:r>
          </a:p>
          <a:p>
            <a:endParaRPr lang="pt-BR" dirty="0"/>
          </a:p>
        </p:txBody>
      </p:sp>
      <p:pic>
        <p:nvPicPr>
          <p:cNvPr id="15" name="Picture 2" descr="Sending sensor data to localhost using IoT development board esp8266-12">
            <a:extLst>
              <a:ext uri="{FF2B5EF4-FFF2-40B4-BE49-F238E27FC236}">
                <a16:creationId xmlns:a16="http://schemas.microsoft.com/office/drawing/2014/main" id="{E06E7070-A7D7-4484-AFBF-3C9733B03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613" y="1253027"/>
            <a:ext cx="3784434" cy="283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FFFD318-9032-4E86-9F2F-5E4DAD694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14" y="1049046"/>
            <a:ext cx="736282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4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745588" y="221397"/>
            <a:ext cx="11070005" cy="651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 Etapa 3: Criando o algoritmo do microcontrolador!</a:t>
            </a:r>
          </a:p>
          <a:p>
            <a:pPr marL="0" indent="0">
              <a:buNone/>
            </a:pPr>
            <a:r>
              <a:rPr lang="pt-BR" dirty="0"/>
              <a:t>      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6788192-EE74-499A-9FBD-CB71D2C4A29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45587" y="1049046"/>
            <a:ext cx="10016198" cy="4817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    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750E3E-E220-4B3B-B5F6-3FB886B0327F}"/>
              </a:ext>
            </a:extLst>
          </p:cNvPr>
          <p:cNvSpPr/>
          <p:nvPr/>
        </p:nvSpPr>
        <p:spPr>
          <a:xfrm>
            <a:off x="6321083" y="5866227"/>
            <a:ext cx="2105465" cy="40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Texto 4">
            <a:extLst>
              <a:ext uri="{FF2B5EF4-FFF2-40B4-BE49-F238E27FC236}">
                <a16:creationId xmlns:a16="http://schemas.microsoft.com/office/drawing/2014/main" id="{CBCA980F-0F72-48F4-B37B-D9A9DF964400}"/>
              </a:ext>
            </a:extLst>
          </p:cNvPr>
          <p:cNvSpPr txBox="1">
            <a:spLocks/>
          </p:cNvSpPr>
          <p:nvPr/>
        </p:nvSpPr>
        <p:spPr>
          <a:xfrm rot="16200000">
            <a:off x="-625129" y="3107257"/>
            <a:ext cx="2227127" cy="224055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FEVEREIRO DE 2022</a:t>
            </a:r>
          </a:p>
          <a:p>
            <a:endParaRPr lang="pt-BR" dirty="0"/>
          </a:p>
        </p:txBody>
      </p:sp>
      <p:pic>
        <p:nvPicPr>
          <p:cNvPr id="15" name="Picture 2" descr="Sending sensor data to localhost using IoT development board esp8266-12">
            <a:extLst>
              <a:ext uri="{FF2B5EF4-FFF2-40B4-BE49-F238E27FC236}">
                <a16:creationId xmlns:a16="http://schemas.microsoft.com/office/drawing/2014/main" id="{E06E7070-A7D7-4484-AFBF-3C9733B03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613" y="1253027"/>
            <a:ext cx="3784434" cy="283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2374F9A-6B98-4D53-8554-3D4E02F80547}"/>
              </a:ext>
            </a:extLst>
          </p:cNvPr>
          <p:cNvSpPr txBox="1"/>
          <p:nvPr/>
        </p:nvSpPr>
        <p:spPr>
          <a:xfrm>
            <a:off x="731519" y="920160"/>
            <a:ext cx="729963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O que faremos juntos?</a:t>
            </a:r>
          </a:p>
          <a:p>
            <a:pPr marL="514350" indent="-514350">
              <a:buAutoNum type="arabicParenR"/>
            </a:pPr>
            <a:r>
              <a:rPr lang="pt-BR" sz="3200" dirty="0"/>
              <a:t>Variáveis das pinagens e dos relés (Definitions.h);</a:t>
            </a:r>
          </a:p>
          <a:p>
            <a:pPr marL="514350" indent="-514350">
              <a:buAutoNum type="arabicParenR"/>
            </a:pPr>
            <a:r>
              <a:rPr lang="pt-BR" sz="3200" dirty="0"/>
              <a:t>Definição do SSID e Password da Rede (Definitions.h);</a:t>
            </a:r>
          </a:p>
          <a:p>
            <a:pPr marL="514350" indent="-514350">
              <a:buAutoNum type="arabicParenR"/>
            </a:pPr>
            <a:r>
              <a:rPr lang="pt-BR" sz="3200" dirty="0"/>
              <a:t>Configuração do modo Wifi e IP (Main.ino);</a:t>
            </a:r>
          </a:p>
          <a:p>
            <a:pPr marL="514350" indent="-514350">
              <a:buAutoNum type="arabicParenR"/>
            </a:pPr>
            <a:r>
              <a:rPr lang="pt-BR" sz="3200" dirty="0"/>
              <a:t>Requisição GET do index_html (Main.ino);</a:t>
            </a:r>
          </a:p>
          <a:p>
            <a:pPr marL="514350" indent="-514350">
              <a:buAutoNum type="arabicParenR"/>
            </a:pPr>
            <a:r>
              <a:rPr lang="pt-BR" sz="3200" dirty="0"/>
              <a:t>Adição do código html na variável index_html (LandingPage.h)</a:t>
            </a: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16887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745588" y="221397"/>
            <a:ext cx="11070005" cy="651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 Etapa 4: Passando o programa para o microcontrolador!</a:t>
            </a:r>
          </a:p>
          <a:p>
            <a:pPr marL="0" indent="0">
              <a:buNone/>
            </a:pPr>
            <a:r>
              <a:rPr lang="pt-BR" dirty="0"/>
              <a:t>      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6788192-EE74-499A-9FBD-CB71D2C4A29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45587" y="1049046"/>
            <a:ext cx="10016198" cy="4817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    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750E3E-E220-4B3B-B5F6-3FB886B0327F}"/>
              </a:ext>
            </a:extLst>
          </p:cNvPr>
          <p:cNvSpPr/>
          <p:nvPr/>
        </p:nvSpPr>
        <p:spPr>
          <a:xfrm>
            <a:off x="6321083" y="5866227"/>
            <a:ext cx="2105465" cy="40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Texto 4">
            <a:extLst>
              <a:ext uri="{FF2B5EF4-FFF2-40B4-BE49-F238E27FC236}">
                <a16:creationId xmlns:a16="http://schemas.microsoft.com/office/drawing/2014/main" id="{CBCA980F-0F72-48F4-B37B-D9A9DF964400}"/>
              </a:ext>
            </a:extLst>
          </p:cNvPr>
          <p:cNvSpPr txBox="1">
            <a:spLocks/>
          </p:cNvSpPr>
          <p:nvPr/>
        </p:nvSpPr>
        <p:spPr>
          <a:xfrm rot="16200000">
            <a:off x="-625129" y="3107257"/>
            <a:ext cx="2227127" cy="224055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FEVEREIRO DE 2022</a:t>
            </a:r>
          </a:p>
          <a:p>
            <a:endParaRPr lang="pt-BR" dirty="0"/>
          </a:p>
        </p:txBody>
      </p:sp>
      <p:pic>
        <p:nvPicPr>
          <p:cNvPr id="15" name="Picture 2" descr="Sending sensor data to localhost using IoT development board esp8266-12">
            <a:extLst>
              <a:ext uri="{FF2B5EF4-FFF2-40B4-BE49-F238E27FC236}">
                <a16:creationId xmlns:a16="http://schemas.microsoft.com/office/drawing/2014/main" id="{E06E7070-A7D7-4484-AFBF-3C9733B03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613" y="1253027"/>
            <a:ext cx="3784434" cy="283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2374F9A-6B98-4D53-8554-3D4E02F80547}"/>
              </a:ext>
            </a:extLst>
          </p:cNvPr>
          <p:cNvSpPr txBox="1"/>
          <p:nvPr/>
        </p:nvSpPr>
        <p:spPr>
          <a:xfrm>
            <a:off x="731519" y="892024"/>
            <a:ext cx="729963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O que faremos juntos?</a:t>
            </a:r>
          </a:p>
          <a:p>
            <a:pPr marL="514350" indent="-514350">
              <a:buAutoNum type="arabicParenR"/>
            </a:pPr>
            <a:r>
              <a:rPr lang="pt-BR" sz="3200" dirty="0"/>
              <a:t>Conecte a placa com a usb do computador;</a:t>
            </a:r>
          </a:p>
          <a:p>
            <a:pPr marL="514350" indent="-514350">
              <a:buFontTx/>
              <a:buAutoNum type="arabicParenR"/>
            </a:pPr>
            <a:r>
              <a:rPr lang="pt-BR" sz="3200" dirty="0"/>
              <a:t>Selecione a Placa “Generic ESP8266”;</a:t>
            </a:r>
          </a:p>
          <a:p>
            <a:pPr marL="514350" indent="-514350">
              <a:buAutoNum type="arabicParenR"/>
            </a:pPr>
            <a:r>
              <a:rPr lang="pt-BR" sz="3200" dirty="0"/>
              <a:t>Selecione a Porta (menos a COM1);</a:t>
            </a:r>
          </a:p>
          <a:p>
            <a:pPr marL="514350" indent="-514350">
              <a:buAutoNum type="arabicParenR"/>
            </a:pPr>
            <a:r>
              <a:rPr lang="pt-BR" sz="3200" dirty="0"/>
              <a:t>Descarregue o programa com o botão Upload;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EAA55F-EA37-482C-93BC-35C77D5A87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542" b="41711"/>
          <a:stretch/>
        </p:blipFill>
        <p:spPr>
          <a:xfrm>
            <a:off x="3038560" y="4029473"/>
            <a:ext cx="4234437" cy="25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8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745588" y="221397"/>
            <a:ext cx="11070005" cy="651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 Etapa 5: Teste!</a:t>
            </a:r>
          </a:p>
          <a:p>
            <a:pPr marL="0" indent="0">
              <a:buNone/>
            </a:pPr>
            <a:r>
              <a:rPr lang="pt-BR" dirty="0"/>
              <a:t>      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6788192-EE74-499A-9FBD-CB71D2C4A29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45587" y="1049046"/>
            <a:ext cx="10016198" cy="4817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    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750E3E-E220-4B3B-B5F6-3FB886B0327F}"/>
              </a:ext>
            </a:extLst>
          </p:cNvPr>
          <p:cNvSpPr/>
          <p:nvPr/>
        </p:nvSpPr>
        <p:spPr>
          <a:xfrm>
            <a:off x="6321083" y="5866227"/>
            <a:ext cx="2105465" cy="40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Texto 4">
            <a:extLst>
              <a:ext uri="{FF2B5EF4-FFF2-40B4-BE49-F238E27FC236}">
                <a16:creationId xmlns:a16="http://schemas.microsoft.com/office/drawing/2014/main" id="{CBCA980F-0F72-48F4-B37B-D9A9DF964400}"/>
              </a:ext>
            </a:extLst>
          </p:cNvPr>
          <p:cNvSpPr txBox="1">
            <a:spLocks/>
          </p:cNvSpPr>
          <p:nvPr/>
        </p:nvSpPr>
        <p:spPr>
          <a:xfrm rot="16200000">
            <a:off x="-625129" y="3107257"/>
            <a:ext cx="2227127" cy="224055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FEVEREIRO DE 2022</a:t>
            </a:r>
          </a:p>
          <a:p>
            <a:endParaRPr lang="pt-BR" dirty="0"/>
          </a:p>
        </p:txBody>
      </p:sp>
      <p:pic>
        <p:nvPicPr>
          <p:cNvPr id="15" name="Picture 2" descr="Sending sensor data to localhost using IoT development board esp8266-12">
            <a:extLst>
              <a:ext uri="{FF2B5EF4-FFF2-40B4-BE49-F238E27FC236}">
                <a16:creationId xmlns:a16="http://schemas.microsoft.com/office/drawing/2014/main" id="{E06E7070-A7D7-4484-AFBF-3C9733B03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88" y="97793"/>
            <a:ext cx="3189585" cy="239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2374F9A-6B98-4D53-8554-3D4E02F80547}"/>
              </a:ext>
            </a:extLst>
          </p:cNvPr>
          <p:cNvSpPr txBox="1"/>
          <p:nvPr/>
        </p:nvSpPr>
        <p:spPr>
          <a:xfrm>
            <a:off x="731519" y="892024"/>
            <a:ext cx="729963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O que faremos juntos?</a:t>
            </a:r>
          </a:p>
          <a:p>
            <a:pPr marL="514350" indent="-514350">
              <a:buAutoNum type="arabicParenR"/>
            </a:pPr>
            <a:r>
              <a:rPr lang="pt-BR" sz="3200" dirty="0"/>
              <a:t>Conecte-se com a rede Wifi programada;</a:t>
            </a:r>
          </a:p>
          <a:p>
            <a:pPr marL="514350" indent="-514350">
              <a:buFontTx/>
              <a:buAutoNum type="arabicParenR"/>
            </a:pPr>
            <a:r>
              <a:rPr lang="pt-BR" sz="3200" dirty="0"/>
              <a:t>Abra o navegador e digite o IP configurado;</a:t>
            </a:r>
          </a:p>
          <a:p>
            <a:pPr marL="514350" indent="-514350">
              <a:buAutoNum type="arabicParenR"/>
            </a:pPr>
            <a:r>
              <a:rPr lang="pt-BR" sz="3200" dirty="0"/>
              <a:t>Agora envie os comandos através da página Web aberta e veja se os relés estão acionando!!!!</a:t>
            </a:r>
          </a:p>
        </p:txBody>
      </p:sp>
      <p:pic>
        <p:nvPicPr>
          <p:cNvPr id="2050" name="Picture 2" descr="Peter&amp;#39;s electric trick and electronic blog | ESP8266 – ESP32 –  ANNEX-WiFi-RDS – BASIC – PicAxe – etc">
            <a:extLst>
              <a:ext uri="{FF2B5EF4-FFF2-40B4-BE49-F238E27FC236}">
                <a16:creationId xmlns:a16="http://schemas.microsoft.com/office/drawing/2014/main" id="{6A02F12E-F9F0-42A6-BE94-D4C480A39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63" t="8252" b="21851"/>
          <a:stretch/>
        </p:blipFill>
        <p:spPr bwMode="auto">
          <a:xfrm>
            <a:off x="7927563" y="2802238"/>
            <a:ext cx="3268619" cy="290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01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745588" y="221397"/>
            <a:ext cx="11070005" cy="651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 Etapa 6: DESAFIE-SE, AGORA SUA VEZ!!!</a:t>
            </a:r>
          </a:p>
          <a:p>
            <a:pPr marL="0" indent="0">
              <a:buNone/>
            </a:pPr>
            <a:r>
              <a:rPr lang="pt-BR" dirty="0"/>
              <a:t>      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6788192-EE74-499A-9FBD-CB71D2C4A29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45587" y="1049046"/>
            <a:ext cx="10016198" cy="4817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    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750E3E-E220-4B3B-B5F6-3FB886B0327F}"/>
              </a:ext>
            </a:extLst>
          </p:cNvPr>
          <p:cNvSpPr/>
          <p:nvPr/>
        </p:nvSpPr>
        <p:spPr>
          <a:xfrm>
            <a:off x="6321083" y="5866227"/>
            <a:ext cx="2105465" cy="40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Texto 4">
            <a:extLst>
              <a:ext uri="{FF2B5EF4-FFF2-40B4-BE49-F238E27FC236}">
                <a16:creationId xmlns:a16="http://schemas.microsoft.com/office/drawing/2014/main" id="{CBCA980F-0F72-48F4-B37B-D9A9DF964400}"/>
              </a:ext>
            </a:extLst>
          </p:cNvPr>
          <p:cNvSpPr txBox="1">
            <a:spLocks/>
          </p:cNvSpPr>
          <p:nvPr/>
        </p:nvSpPr>
        <p:spPr>
          <a:xfrm rot="16200000">
            <a:off x="-625129" y="3107257"/>
            <a:ext cx="2227127" cy="224055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FEVEREIRO DE 2022</a:t>
            </a: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2374F9A-6B98-4D53-8554-3D4E02F80547}"/>
              </a:ext>
            </a:extLst>
          </p:cNvPr>
          <p:cNvSpPr txBox="1"/>
          <p:nvPr/>
        </p:nvSpPr>
        <p:spPr>
          <a:xfrm>
            <a:off x="731519" y="892024"/>
            <a:ext cx="870790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arenR"/>
            </a:pPr>
            <a:r>
              <a:rPr lang="pt-BR" sz="2800" dirty="0"/>
              <a:t>Veja se compreendou corretamente e implemente alterações para controlar 4 ao invés de 2 relés!!!;</a:t>
            </a:r>
          </a:p>
          <a:p>
            <a:pPr marL="514350" indent="-514350">
              <a:buAutoNum type="arabicParenR"/>
            </a:pPr>
            <a:r>
              <a:rPr lang="pt-BR" sz="2800" dirty="0"/>
              <a:t>Verifique se deverão ser feitas alterações no HTML, CSS, e Linguagem C do microcontrolador!;</a:t>
            </a:r>
          </a:p>
          <a:p>
            <a:pPr marL="514350" indent="-514350">
              <a:buAutoNum type="arabicParenR"/>
            </a:pPr>
            <a:r>
              <a:rPr lang="pt-BR" sz="2800" dirty="0"/>
              <a:t>Os outros dois relés adicionais serão ligados nos pinos 14(D5) e 15(D8);</a:t>
            </a:r>
          </a:p>
          <a:p>
            <a:pPr marL="514350" indent="-514350">
              <a:buFontTx/>
              <a:buAutoNum type="arabicParenR"/>
            </a:pPr>
            <a:r>
              <a:rPr lang="pt-BR" sz="2800" dirty="0"/>
              <a:t>Também altere o nome e a senha da rede Wifi, bem como o IP de conexão!;</a:t>
            </a:r>
          </a:p>
          <a:p>
            <a:pPr marL="514350" indent="-514350">
              <a:buFontTx/>
              <a:buAutoNum type="arabicParenR"/>
            </a:pPr>
            <a:r>
              <a:rPr lang="pt-BR" sz="2800" dirty="0"/>
              <a:t>Pegue com os monitores as placas com 4 relés assim que terminar de alterar toda a programação e teste!</a:t>
            </a:r>
          </a:p>
        </p:txBody>
      </p:sp>
      <p:pic>
        <p:nvPicPr>
          <p:cNvPr id="1026" name="Picture 2" descr="ARDUINO - MODULO RELE 4 CANAIS 5V - ELETROLâNDIA">
            <a:extLst>
              <a:ext uri="{FF2B5EF4-FFF2-40B4-BE49-F238E27FC236}">
                <a16:creationId xmlns:a16="http://schemas.microsoft.com/office/drawing/2014/main" id="{F8D1EA40-8D55-44DC-A570-EC213B66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369" y="176848"/>
            <a:ext cx="2716112" cy="202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54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745588" y="221397"/>
            <a:ext cx="11070005" cy="651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 Etapa 7:  DESAFIO EXTRA</a:t>
            </a:r>
          </a:p>
          <a:p>
            <a:pPr marL="0" indent="0">
              <a:buNone/>
            </a:pPr>
            <a:r>
              <a:rPr lang="pt-BR" dirty="0"/>
              <a:t>      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6788192-EE74-499A-9FBD-CB71D2C4A29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45587" y="1049046"/>
            <a:ext cx="10016198" cy="4817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    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750E3E-E220-4B3B-B5F6-3FB886B0327F}"/>
              </a:ext>
            </a:extLst>
          </p:cNvPr>
          <p:cNvSpPr/>
          <p:nvPr/>
        </p:nvSpPr>
        <p:spPr>
          <a:xfrm>
            <a:off x="6321083" y="5866227"/>
            <a:ext cx="2105465" cy="40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Texto 4">
            <a:extLst>
              <a:ext uri="{FF2B5EF4-FFF2-40B4-BE49-F238E27FC236}">
                <a16:creationId xmlns:a16="http://schemas.microsoft.com/office/drawing/2014/main" id="{CBCA980F-0F72-48F4-B37B-D9A9DF964400}"/>
              </a:ext>
            </a:extLst>
          </p:cNvPr>
          <p:cNvSpPr txBox="1">
            <a:spLocks/>
          </p:cNvSpPr>
          <p:nvPr/>
        </p:nvSpPr>
        <p:spPr>
          <a:xfrm rot="16200000">
            <a:off x="-625129" y="3107257"/>
            <a:ext cx="2227127" cy="224055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FEVEREIRO DE 2022</a:t>
            </a: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2374F9A-6B98-4D53-8554-3D4E02F80547}"/>
              </a:ext>
            </a:extLst>
          </p:cNvPr>
          <p:cNvSpPr txBox="1"/>
          <p:nvPr/>
        </p:nvSpPr>
        <p:spPr>
          <a:xfrm>
            <a:off x="731519" y="892024"/>
            <a:ext cx="1014280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arenR"/>
            </a:pPr>
            <a:r>
              <a:rPr lang="pt-BR" sz="3200" dirty="0"/>
              <a:t>Após conclusão da etapa 6, tente adicionar algum componente na saída do relé (ex: led com resistor simulando uma lâmpada).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7EEEAA0-3B88-4D64-8D35-662A51206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946" y="3041752"/>
            <a:ext cx="4251464" cy="381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1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745588" y="221397"/>
            <a:ext cx="11070005" cy="651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Você já ouviu falar em IoT – Internet of Things (Internet da Coisas)?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        Com o constante avanço da Tecnologia da Informação e dos sistemas denominados embarcados torna-se possível a criação cada vez mais simplificada de projetos que objetivam a coleta de dados e/ou controle à distância de sistemas em uma arquitetura de baixo custo, sendo este um dos preceitos do que chamamos IoT.</a:t>
            </a:r>
          </a:p>
        </p:txBody>
      </p:sp>
      <p:pic>
        <p:nvPicPr>
          <p:cNvPr id="1026" name="Picture 2" descr="Conheça 3 iniciativas brasileiras de Internet das Coisas (IoT) | Na Prática">
            <a:extLst>
              <a:ext uri="{FF2B5EF4-FFF2-40B4-BE49-F238E27FC236}">
                <a16:creationId xmlns:a16="http://schemas.microsoft.com/office/drawing/2014/main" id="{3477F29F-2AB8-41CA-B663-89EE21219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717" y="3873740"/>
            <a:ext cx="4283386" cy="2864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EAEA4435-FB7E-49E0-8B7F-C791E154BCFE}"/>
              </a:ext>
            </a:extLst>
          </p:cNvPr>
          <p:cNvSpPr txBox="1">
            <a:spLocks/>
          </p:cNvSpPr>
          <p:nvPr/>
        </p:nvSpPr>
        <p:spPr>
          <a:xfrm rot="16200000">
            <a:off x="-625129" y="3107257"/>
            <a:ext cx="2227127" cy="224055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FEVEREIRO DE 2022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935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745588" y="221397"/>
            <a:ext cx="11070005" cy="651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 Você já conhece os termos T.A. e T.I.?</a:t>
            </a:r>
          </a:p>
          <a:p>
            <a:pPr marL="0" indent="0">
              <a:buNone/>
            </a:pPr>
            <a:r>
              <a:rPr lang="pt-BR" dirty="0"/>
              <a:t>        Tais projetos frequentemente integram duas grandes e importantes áreas: a TA – Tecnologia da Automação e a TI – Tecnologia da Informação, sendo viabilizados graças aos avanços tecnológicos existentes em ambas. </a:t>
            </a:r>
          </a:p>
        </p:txBody>
      </p:sp>
      <p:pic>
        <p:nvPicPr>
          <p:cNvPr id="2050" name="Picture 2" descr="TI x TA: a importância da convergência entre as áreas » Balluff Brasil">
            <a:extLst>
              <a:ext uri="{FF2B5EF4-FFF2-40B4-BE49-F238E27FC236}">
                <a16:creationId xmlns:a16="http://schemas.microsoft.com/office/drawing/2014/main" id="{CB7E6C93-B513-461D-9BEA-A2A4726A02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35"/>
          <a:stretch/>
        </p:blipFill>
        <p:spPr bwMode="auto">
          <a:xfrm>
            <a:off x="600462" y="3038233"/>
            <a:ext cx="10038597" cy="359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Texto 4">
            <a:extLst>
              <a:ext uri="{FF2B5EF4-FFF2-40B4-BE49-F238E27FC236}">
                <a16:creationId xmlns:a16="http://schemas.microsoft.com/office/drawing/2014/main" id="{4CB26536-83E0-4C04-9BDD-BBA2278AB307}"/>
              </a:ext>
            </a:extLst>
          </p:cNvPr>
          <p:cNvSpPr txBox="1">
            <a:spLocks/>
          </p:cNvSpPr>
          <p:nvPr/>
        </p:nvSpPr>
        <p:spPr>
          <a:xfrm rot="16200000">
            <a:off x="-625129" y="3107257"/>
            <a:ext cx="2227127" cy="224055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FEVEREIRO DE 2022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487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745588" y="221397"/>
            <a:ext cx="11070005" cy="651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 O Projeto!</a:t>
            </a:r>
          </a:p>
          <a:p>
            <a:pPr marL="0" indent="0">
              <a:buNone/>
            </a:pPr>
            <a:r>
              <a:rPr lang="pt-BR" dirty="0"/>
              <a:t>        Dessa maneira, você tem a missão de implementar uma solução de IoT que permita o controle à distância, utilizando computadores ou inclusive dispositivos móveis para ligar ou desligar items que estarão conectados por </a:t>
            </a:r>
            <a:r>
              <a:rPr lang="pt-BR" b="1" dirty="0"/>
              <a:t>relés</a:t>
            </a:r>
            <a:r>
              <a:rPr lang="pt-BR" dirty="0"/>
              <a:t> eletromecânicos.</a:t>
            </a:r>
          </a:p>
        </p:txBody>
      </p:sp>
      <p:pic>
        <p:nvPicPr>
          <p:cNvPr id="3074" name="Imagem 1">
            <a:extLst>
              <a:ext uri="{FF2B5EF4-FFF2-40B4-BE49-F238E27FC236}">
                <a16:creationId xmlns:a16="http://schemas.microsoft.com/office/drawing/2014/main" id="{7F60A4FE-7A95-4901-A24B-2C40FB16F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466" y="2944911"/>
            <a:ext cx="5256555" cy="399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ço Reservado para Texto 4">
            <a:extLst>
              <a:ext uri="{FF2B5EF4-FFF2-40B4-BE49-F238E27FC236}">
                <a16:creationId xmlns:a16="http://schemas.microsoft.com/office/drawing/2014/main" id="{5E90A4F4-7147-4881-9136-57912503CA41}"/>
              </a:ext>
            </a:extLst>
          </p:cNvPr>
          <p:cNvSpPr txBox="1">
            <a:spLocks/>
          </p:cNvSpPr>
          <p:nvPr/>
        </p:nvSpPr>
        <p:spPr>
          <a:xfrm rot="16200000">
            <a:off x="-625129" y="3107257"/>
            <a:ext cx="2227127" cy="224055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FEVEREIRO DE 2022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774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745588" y="221397"/>
            <a:ext cx="11070005" cy="651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 Etapa 1: Montagem eletroeletrônica!</a:t>
            </a:r>
          </a:p>
          <a:p>
            <a:pPr marL="0" indent="0">
              <a:buNone/>
            </a:pPr>
            <a:r>
              <a:rPr lang="pt-BR" dirty="0"/>
              <a:t>        Falando em relés…. </a:t>
            </a:r>
            <a:r>
              <a:rPr lang="pt-BR" b="1" dirty="0"/>
              <a:t>Você sabe o que é um Relé?</a:t>
            </a:r>
          </a:p>
          <a:p>
            <a:pPr marL="0" indent="0">
              <a:buNone/>
            </a:pPr>
            <a:r>
              <a:rPr lang="pt-BR" dirty="0"/>
              <a:t>        Relés são como interruptores ou chaves manuais que são usadas para ligação de lâmpadas e outros itens, porém diferenciando-se pelo fato de que seu acionamento é feito por eletricidade, viabilizando com que algo possa ser ligado ou desligado de forma automática por máquinas ou sistemas automatizados.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B5B9853-25AD-4075-87BF-52220B38F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668" y="3880925"/>
            <a:ext cx="31908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Texto 4">
            <a:extLst>
              <a:ext uri="{FF2B5EF4-FFF2-40B4-BE49-F238E27FC236}">
                <a16:creationId xmlns:a16="http://schemas.microsoft.com/office/drawing/2014/main" id="{BFAEAE0C-3FA0-473E-8BB2-CC0F65EDA6C7}"/>
              </a:ext>
            </a:extLst>
          </p:cNvPr>
          <p:cNvSpPr txBox="1">
            <a:spLocks/>
          </p:cNvSpPr>
          <p:nvPr/>
        </p:nvSpPr>
        <p:spPr>
          <a:xfrm rot="16200000">
            <a:off x="-625129" y="3107257"/>
            <a:ext cx="2227127" cy="224055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FEVEREIRO DE 2022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465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745588" y="221397"/>
            <a:ext cx="11070005" cy="651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 Etapa 1: Montagem eletroeletrônica!</a:t>
            </a:r>
          </a:p>
          <a:p>
            <a:pPr marL="0" indent="0">
              <a:buNone/>
            </a:pPr>
            <a:r>
              <a:rPr lang="pt-BR" dirty="0"/>
              <a:t>       </a:t>
            </a:r>
          </a:p>
        </p:txBody>
      </p:sp>
      <p:pic>
        <p:nvPicPr>
          <p:cNvPr id="10" name="Picture 4" descr="Top 30 Potencia GIFs | Find the best GIF on Gfycat">
            <a:extLst>
              <a:ext uri="{FF2B5EF4-FFF2-40B4-BE49-F238E27FC236}">
                <a16:creationId xmlns:a16="http://schemas.microsoft.com/office/drawing/2014/main" id="{6EB24637-BFC4-475A-BFD7-75C88FBB2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083" y="844619"/>
            <a:ext cx="3810000" cy="581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56788192-EE74-499A-9FBD-CB71D2C4A29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45587" y="1049046"/>
            <a:ext cx="5022167" cy="4817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    Desse modo, faremos com que a placa chamada ESP envie os comandos recebidos via rede WiFi para o relé, permitindo com que o mesmo ligue uma lâmpada, eletrodoméstico ou até mesmo equipamentos industriais.</a:t>
            </a:r>
          </a:p>
        </p:txBody>
      </p:sp>
      <p:pic>
        <p:nvPicPr>
          <p:cNvPr id="4102" name="Picture 6" descr="Módulo WiFi ESP8266 NodeMcu ESP-12 - FilipeFlop">
            <a:extLst>
              <a:ext uri="{FF2B5EF4-FFF2-40B4-BE49-F238E27FC236}">
                <a16:creationId xmlns:a16="http://schemas.microsoft.com/office/drawing/2014/main" id="{A831A58F-8FF5-4449-80EE-D1FCAE5CC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" t="16585" r="6020" b="17939"/>
          <a:stretch/>
        </p:blipFill>
        <p:spPr bwMode="auto">
          <a:xfrm>
            <a:off x="8328073" y="5038187"/>
            <a:ext cx="1659989" cy="123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: Para Cima 3">
            <a:extLst>
              <a:ext uri="{FF2B5EF4-FFF2-40B4-BE49-F238E27FC236}">
                <a16:creationId xmlns:a16="http://schemas.microsoft.com/office/drawing/2014/main" id="{943F5298-16B0-43DF-9B89-8F74C7D32651}"/>
              </a:ext>
            </a:extLst>
          </p:cNvPr>
          <p:cNvSpPr/>
          <p:nvPr/>
        </p:nvSpPr>
        <p:spPr>
          <a:xfrm>
            <a:off x="9129931" y="4307560"/>
            <a:ext cx="436099" cy="730627"/>
          </a:xfrm>
          <a:prstGeom prst="upArrow">
            <a:avLst/>
          </a:prstGeom>
          <a:solidFill>
            <a:srgbClr val="00B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750E3E-E220-4B3B-B5F6-3FB886B0327F}"/>
              </a:ext>
            </a:extLst>
          </p:cNvPr>
          <p:cNvSpPr/>
          <p:nvPr/>
        </p:nvSpPr>
        <p:spPr>
          <a:xfrm>
            <a:off x="6321083" y="5866227"/>
            <a:ext cx="2105465" cy="40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106" name="Picture 10" descr="Símbolo Wifi dwg block -CAD blocks free">
            <a:extLst>
              <a:ext uri="{FF2B5EF4-FFF2-40B4-BE49-F238E27FC236}">
                <a16:creationId xmlns:a16="http://schemas.microsoft.com/office/drawing/2014/main" id="{DD9A291A-29D6-48CF-9BA4-90CDA2166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27996">
            <a:off x="7793713" y="5729395"/>
            <a:ext cx="816435" cy="72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ço Reservado para Texto 4">
            <a:extLst>
              <a:ext uri="{FF2B5EF4-FFF2-40B4-BE49-F238E27FC236}">
                <a16:creationId xmlns:a16="http://schemas.microsoft.com/office/drawing/2014/main" id="{05976C30-ACB1-4918-93A2-1CAAE86E732F}"/>
              </a:ext>
            </a:extLst>
          </p:cNvPr>
          <p:cNvSpPr txBox="1">
            <a:spLocks/>
          </p:cNvSpPr>
          <p:nvPr/>
        </p:nvSpPr>
        <p:spPr>
          <a:xfrm rot="16200000">
            <a:off x="-625129" y="3107257"/>
            <a:ext cx="2227127" cy="224055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FEVEREIRO DE 2022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684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745588" y="221397"/>
            <a:ext cx="11070005" cy="651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 Etapa 1: Montagem eletroeletrônica!</a:t>
            </a:r>
          </a:p>
          <a:p>
            <a:pPr marL="0" indent="0">
              <a:buNone/>
            </a:pPr>
            <a:r>
              <a:rPr lang="pt-BR" dirty="0"/>
              <a:t>      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6788192-EE74-499A-9FBD-CB71D2C4A29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45587" y="1049046"/>
            <a:ext cx="10016198" cy="4817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     Mas afinal o que é a </a:t>
            </a:r>
            <a:r>
              <a:rPr lang="pt-BR" b="1" dirty="0"/>
              <a:t>ESP?</a:t>
            </a:r>
            <a:r>
              <a:rPr lang="pt-BR" dirty="0"/>
              <a:t>…. </a:t>
            </a:r>
          </a:p>
          <a:p>
            <a:pPr marL="0" indent="0">
              <a:buNone/>
            </a:pPr>
            <a:r>
              <a:rPr lang="pt-BR" dirty="0"/>
              <a:t>     ESP8266 ou ESP32  são placas microcontroladoras, isto é, um conjunto de componentes eletrônicos dotados de microprocessador de baixo custo capaz de executar lógicas de programação, interagindo com o meio externo.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750E3E-E220-4B3B-B5F6-3FB886B0327F}"/>
              </a:ext>
            </a:extLst>
          </p:cNvPr>
          <p:cNvSpPr/>
          <p:nvPr/>
        </p:nvSpPr>
        <p:spPr>
          <a:xfrm>
            <a:off x="6321083" y="5866227"/>
            <a:ext cx="2105465" cy="40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Sending sensor data to localhost using IoT development board esp8266-12">
            <a:extLst>
              <a:ext uri="{FF2B5EF4-FFF2-40B4-BE49-F238E27FC236}">
                <a16:creationId xmlns:a16="http://schemas.microsoft.com/office/drawing/2014/main" id="{0BEDD382-DC33-4647-A080-B5FDF42A5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29" y="3855550"/>
            <a:ext cx="3784434" cy="283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Texto 4">
            <a:extLst>
              <a:ext uri="{FF2B5EF4-FFF2-40B4-BE49-F238E27FC236}">
                <a16:creationId xmlns:a16="http://schemas.microsoft.com/office/drawing/2014/main" id="{F298E959-ED0D-4A78-932E-6AB858DC9DC9}"/>
              </a:ext>
            </a:extLst>
          </p:cNvPr>
          <p:cNvSpPr txBox="1">
            <a:spLocks/>
          </p:cNvSpPr>
          <p:nvPr/>
        </p:nvSpPr>
        <p:spPr>
          <a:xfrm rot="16200000">
            <a:off x="-625129" y="3107257"/>
            <a:ext cx="2227127" cy="224055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FEVEREIRO DE 2022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096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745588" y="221397"/>
            <a:ext cx="11070005" cy="651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 Etapa 1: Montagem eletroeletrônica (c/ protoboard)!</a:t>
            </a:r>
          </a:p>
          <a:p>
            <a:pPr marL="0" indent="0">
              <a:buNone/>
            </a:pPr>
            <a:r>
              <a:rPr lang="pt-BR" dirty="0"/>
              <a:t>      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6788192-EE74-499A-9FBD-CB71D2C4A29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45587" y="1049046"/>
            <a:ext cx="10016198" cy="4817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    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750E3E-E220-4B3B-B5F6-3FB886B0327F}"/>
              </a:ext>
            </a:extLst>
          </p:cNvPr>
          <p:cNvSpPr/>
          <p:nvPr/>
        </p:nvSpPr>
        <p:spPr>
          <a:xfrm>
            <a:off x="6321083" y="5866227"/>
            <a:ext cx="2105465" cy="40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5E4B536-A7C7-48E2-BA95-63AE319F8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57504" y="516870"/>
            <a:ext cx="5836316" cy="6786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6FDEB73-CF63-4104-B215-8745AE24404E}"/>
              </a:ext>
            </a:extLst>
          </p:cNvPr>
          <p:cNvSpPr txBox="1"/>
          <p:nvPr/>
        </p:nvSpPr>
        <p:spPr>
          <a:xfrm>
            <a:off x="7531712" y="828449"/>
            <a:ext cx="3914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/>
              <a:t>Relé:</a:t>
            </a:r>
          </a:p>
          <a:p>
            <a:r>
              <a:rPr lang="pt-BR" sz="3200"/>
              <a:t>VCC – Positivo</a:t>
            </a:r>
          </a:p>
          <a:p>
            <a:r>
              <a:rPr lang="pt-BR" sz="3200"/>
              <a:t>GND – Negativo</a:t>
            </a:r>
          </a:p>
          <a:p>
            <a:r>
              <a:rPr lang="pt-BR" sz="3200"/>
              <a:t>IN1 – Habilita Relé 1</a:t>
            </a:r>
          </a:p>
          <a:p>
            <a:r>
              <a:rPr lang="pt-BR" sz="3200"/>
              <a:t>IN2 – Habilita Relé 2</a:t>
            </a:r>
          </a:p>
          <a:p>
            <a:r>
              <a:rPr lang="pt-BR" sz="3200" b="1"/>
              <a:t>ESP8266:</a:t>
            </a:r>
          </a:p>
          <a:p>
            <a:r>
              <a:rPr lang="pt-BR" sz="3200"/>
              <a:t>VIN – Positivo 5V</a:t>
            </a:r>
          </a:p>
          <a:p>
            <a:r>
              <a:rPr lang="pt-BR" sz="3200"/>
              <a:t>G ou GND – Negativo</a:t>
            </a:r>
          </a:p>
          <a:p>
            <a:r>
              <a:rPr lang="pt-BR" sz="3200"/>
              <a:t>D6 – Saída Digital</a:t>
            </a:r>
          </a:p>
          <a:p>
            <a:r>
              <a:rPr lang="pt-BR" sz="3200"/>
              <a:t>D7 – Saída Digital</a:t>
            </a:r>
            <a:endParaRPr lang="pt-BR" sz="3200" dirty="0"/>
          </a:p>
        </p:txBody>
      </p:sp>
      <p:sp>
        <p:nvSpPr>
          <p:cNvPr id="11" name="Espaço Reservado para Texto 4">
            <a:extLst>
              <a:ext uri="{FF2B5EF4-FFF2-40B4-BE49-F238E27FC236}">
                <a16:creationId xmlns:a16="http://schemas.microsoft.com/office/drawing/2014/main" id="{1E9124D1-BE2A-4C87-89A6-9CD0737E6F94}"/>
              </a:ext>
            </a:extLst>
          </p:cNvPr>
          <p:cNvSpPr txBox="1">
            <a:spLocks/>
          </p:cNvSpPr>
          <p:nvPr/>
        </p:nvSpPr>
        <p:spPr>
          <a:xfrm rot="16200000">
            <a:off x="-625129" y="3107257"/>
            <a:ext cx="2227127" cy="224055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FEVEREIRO DE 2022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047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745588" y="221397"/>
            <a:ext cx="11070005" cy="6517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 Etapa 1: Montagem eletroeletrônica (s/ protoboard)!</a:t>
            </a:r>
          </a:p>
          <a:p>
            <a:pPr marL="0" indent="0">
              <a:buNone/>
            </a:pPr>
            <a:r>
              <a:rPr lang="pt-BR" dirty="0"/>
              <a:t>      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6788192-EE74-499A-9FBD-CB71D2C4A29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45587" y="1049046"/>
            <a:ext cx="10016198" cy="4817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    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750E3E-E220-4B3B-B5F6-3FB886B0327F}"/>
              </a:ext>
            </a:extLst>
          </p:cNvPr>
          <p:cNvSpPr/>
          <p:nvPr/>
        </p:nvSpPr>
        <p:spPr>
          <a:xfrm>
            <a:off x="6321083" y="5866227"/>
            <a:ext cx="2105465" cy="40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imagem com texto, eletrónica, captura de ecrã&#10;&#10;Descrição gerada automaticamente">
            <a:extLst>
              <a:ext uri="{FF2B5EF4-FFF2-40B4-BE49-F238E27FC236}">
                <a16:creationId xmlns:a16="http://schemas.microsoft.com/office/drawing/2014/main" id="{5401267F-0D24-486C-BB35-34B5F8583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334" b="34808"/>
          <a:stretch/>
        </p:blipFill>
        <p:spPr>
          <a:xfrm rot="5400000">
            <a:off x="955042" y="635931"/>
            <a:ext cx="5747914" cy="645707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9EC2A49-AFF0-467D-A987-056DF33287D5}"/>
              </a:ext>
            </a:extLst>
          </p:cNvPr>
          <p:cNvSpPr txBox="1"/>
          <p:nvPr/>
        </p:nvSpPr>
        <p:spPr>
          <a:xfrm>
            <a:off x="7531712" y="828449"/>
            <a:ext cx="39147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/>
              <a:t>Relé:</a:t>
            </a:r>
          </a:p>
          <a:p>
            <a:r>
              <a:rPr lang="pt-BR" sz="3200"/>
              <a:t>VCC – Positivo</a:t>
            </a:r>
          </a:p>
          <a:p>
            <a:r>
              <a:rPr lang="pt-BR" sz="3200"/>
              <a:t>GND – Negativo</a:t>
            </a:r>
          </a:p>
          <a:p>
            <a:r>
              <a:rPr lang="pt-BR" sz="3200"/>
              <a:t>IN1 – Habilita Relé 1</a:t>
            </a:r>
          </a:p>
          <a:p>
            <a:r>
              <a:rPr lang="pt-BR" sz="3200"/>
              <a:t>IN2 – Habilita Relé 2</a:t>
            </a:r>
          </a:p>
          <a:p>
            <a:r>
              <a:rPr lang="pt-BR" sz="3200" b="1"/>
              <a:t>ESP8266:</a:t>
            </a:r>
          </a:p>
          <a:p>
            <a:r>
              <a:rPr lang="pt-BR" sz="3200"/>
              <a:t>VIN – Positivo 5V</a:t>
            </a:r>
          </a:p>
          <a:p>
            <a:r>
              <a:rPr lang="pt-BR" sz="3200"/>
              <a:t>G ou GND – Negativo</a:t>
            </a:r>
          </a:p>
          <a:p>
            <a:r>
              <a:rPr lang="pt-BR" sz="3200"/>
              <a:t>D6 – Saída Digital</a:t>
            </a:r>
          </a:p>
          <a:p>
            <a:r>
              <a:rPr lang="pt-BR" sz="3200"/>
              <a:t>D7 – Saída Digital</a:t>
            </a:r>
            <a:endParaRPr lang="pt-BR" sz="3200" dirty="0"/>
          </a:p>
        </p:txBody>
      </p:sp>
      <p:sp>
        <p:nvSpPr>
          <p:cNvPr id="13" name="Espaço Reservado para Texto 4">
            <a:extLst>
              <a:ext uri="{FF2B5EF4-FFF2-40B4-BE49-F238E27FC236}">
                <a16:creationId xmlns:a16="http://schemas.microsoft.com/office/drawing/2014/main" id="{CBCA980F-0F72-48F4-B37B-D9A9DF964400}"/>
              </a:ext>
            </a:extLst>
          </p:cNvPr>
          <p:cNvSpPr txBox="1">
            <a:spLocks/>
          </p:cNvSpPr>
          <p:nvPr/>
        </p:nvSpPr>
        <p:spPr>
          <a:xfrm rot="16200000">
            <a:off x="-625129" y="3107257"/>
            <a:ext cx="2227127" cy="224055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FEVEREIRO DE 2022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153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9972</TotalTime>
  <Words>874</Words>
  <Application>Microsoft Office PowerPoint</Application>
  <PresentationFormat>Ecrã Panorâmico</PresentationFormat>
  <Paragraphs>127</Paragraphs>
  <Slides>17</Slides>
  <Notes>17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2" baseType="lpstr">
      <vt:lpstr>Arial</vt:lpstr>
      <vt:lpstr>Calibri</vt:lpstr>
      <vt:lpstr>Montserrat</vt:lpstr>
      <vt:lpstr>Montserrat 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</dc:creator>
  <cp:lastModifiedBy>Andre Felipe Savedra Cruz</cp:lastModifiedBy>
  <cp:revision>567</cp:revision>
  <dcterms:created xsi:type="dcterms:W3CDTF">2020-11-19T18:52:57Z</dcterms:created>
  <dcterms:modified xsi:type="dcterms:W3CDTF">2022-02-16T02:04:21Z</dcterms:modified>
</cp:coreProperties>
</file>